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8"/>
  </p:notesMasterIdLst>
  <p:sldIdLst>
    <p:sldId id="261" r:id="rId2"/>
    <p:sldId id="264" r:id="rId3"/>
    <p:sldId id="265" r:id="rId4"/>
    <p:sldId id="258" r:id="rId5"/>
    <p:sldId id="269" r:id="rId6"/>
    <p:sldId id="2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7" autoAdjust="0"/>
    <p:restoredTop sz="94660"/>
  </p:normalViewPr>
  <p:slideViewPr>
    <p:cSldViewPr snapToGrid="0">
      <p:cViewPr>
        <p:scale>
          <a:sx n="50" d="100"/>
          <a:sy n="50" d="100"/>
        </p:scale>
        <p:origin x="129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jpg>
</file>

<file path=ppt/media/image5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A812D-C0DD-441D-9D4B-56A84FC61241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DE6F8-9DFD-41B1-BC43-6C126B963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400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DE6F8-9DFD-41B1-BC43-6C126B9638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166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281E-2537-4328-874B-5A6B345E28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1FBC8-DDF9-4B19-A8CE-7CF1F9474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9F5E2-C1CB-4DAA-8BA3-FC8BD1E01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5FA18-796B-492F-90AF-89D9053C8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EDCEF-EE05-4583-A250-DA4F6D730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794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0A0C6-A8CD-44BF-A519-66BBED081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B6A1EE-83CA-4BA1-A558-2A08FB7CF4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1D387-BDA0-4A42-8586-C1F71B3B4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C5530-210B-4246-A213-4BFFC6E21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32167-788D-4CED-9CF6-A9A55EAC9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359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306814-1A73-450F-B40A-B9794E0FF2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24C91-401C-4C79-9573-C72DB3B198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FCD5B-2F17-476D-BCD6-83988A01D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97B56-A05F-46A1-BF80-4CFEE30AC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22262-F69E-415A-9583-33575EBD9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788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4674D-B37C-47C2-9173-9D1BE3CD3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1A57C-039C-4353-87E1-BE9979397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8FBD0-B992-4F2F-863B-EB21119E0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86566-BE0A-451B-82CB-6EB756F1E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191CA-F697-4D6A-A580-F461C4035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762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11FE8-0F5C-40EC-91CA-BDEF2CB9A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B4596D-5EB2-40CB-9B6C-24EEC3E9B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D9A69-2EC3-43DC-9663-0420F9BD1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B07C4-BF8C-40A4-97BF-B325A32B4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4148E-F719-463D-B5FC-8A2827DB6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20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88732-1729-4B3B-A91E-8AB4F6098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3EBB5-CC0B-46B0-93A6-2CD1F289DB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26F0AD-0365-4028-BCCB-C5CAC857B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98DD02-9677-4769-984E-62D8157DF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5593C-3451-4A05-8CFA-456D9C9F3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87C4F3-D720-423B-8312-B733B9BE6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748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5BA6F-FBFF-4B31-928D-CB043CBFB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FC03E-2CDC-4D47-BA83-55E4695BF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1EB67-4AA8-45DB-A3B3-B6ADA3DEED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F4D66-AEBD-4AF2-9626-076BAEC269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1AC53A-73EE-4BE2-8EE6-9CEC9B30E7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BBB92-1EC5-4C20-AED7-27F3ECA31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2CC68F-130D-42AF-B858-2B052ED9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463225-C58F-44CD-AE62-F81DE0630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843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76FD1-45F8-4FD5-8D1D-831DFA29B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E7D3C6-1047-4F9E-BDCB-9546E6DBD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DF3847-988C-484F-B0FC-B961A02A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3849E5-DCDE-446A-BDEF-AB0B6A782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078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08DE8B-27E5-4067-BE2D-F984D2A3C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39676-A6DB-41DF-8158-AB6437AF4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9CFCA-98AE-4B95-8037-D4F093B86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955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B7649-28FA-45BF-8746-F63AB925E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43CDF-C277-485D-8562-DDC3AE2BB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B4CB2-0912-4FA0-B201-9F651BF22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DBC7E5-E0B7-4986-BF5B-ADD5FB4D1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554AB-BD82-40E0-890B-DF3108CED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04202-CE2E-40EA-B407-09FADB927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32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E3372-1F6B-4560-AF4D-268976AA7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C60937-1337-4912-8DFB-97A6D20A8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08EE1A-E0EC-41AE-B2A1-46D1835E7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6373D-0178-46EB-B6CB-A2B6ADD5B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280AD4-8404-47C8-940F-8B7C42D65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001892-6828-40AB-A1FE-BEB0008C0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202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1F3E60-73B7-435A-965E-EA09B4F2A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A67A4-547F-43BC-A4CA-78CC1A716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E579C-1229-4578-BE36-025896C204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210D4-E0BE-4B4D-A6E2-0CA1DB085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F7A42-A1EE-4FB0-A268-DAB1C98A55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3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s://creativecommons.org/licenses/by-nd/3.0/" TargetMode="External"/><Relationship Id="rId5" Type="http://schemas.openxmlformats.org/officeDocument/2006/relationships/hyperlink" Target="http://journalistsresource.org/tip-sheets/accounting-journalists-financial-statement-company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hyperlink" Target="https://www.kaggle.com/mlg-ulb/creditcardfrau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reeform 5">
            <a:extLst>
              <a:ext uri="{FF2B5EF4-FFF2-40B4-BE49-F238E27FC236}">
                <a16:creationId xmlns:a16="http://schemas.microsoft.com/office/drawing/2014/main" id="{07322A9E-F1EC-405E-8971-BA906EFFC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9674" y="1290909"/>
            <a:ext cx="9702800" cy="5573512"/>
          </a:xfrm>
          <a:custGeom>
            <a:avLst/>
            <a:gdLst>
              <a:gd name="T0" fmla="*/ 1752 w 2038"/>
              <a:gd name="T1" fmla="*/ 1169 h 1169"/>
              <a:gd name="T2" fmla="*/ 1487 w 2038"/>
              <a:gd name="T3" fmla="*/ 334 h 1169"/>
              <a:gd name="T4" fmla="*/ 860 w 2038"/>
              <a:gd name="T5" fmla="*/ 22 h 1169"/>
              <a:gd name="T6" fmla="*/ 199 w 2038"/>
              <a:gd name="T7" fmla="*/ 318 h 1169"/>
              <a:gd name="T8" fmla="*/ 399 w 2038"/>
              <a:gd name="T9" fmla="*/ 1165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38" h="1169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A5704422-1118-4FD1-95AD-29A064EB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0451" y="2010741"/>
            <a:ext cx="7373938" cy="4848892"/>
          </a:xfrm>
          <a:custGeom>
            <a:avLst/>
            <a:gdLst>
              <a:gd name="T0" fmla="*/ 1025 w 1549"/>
              <a:gd name="T1" fmla="*/ 1016 h 1017"/>
              <a:gd name="T2" fmla="*/ 1443 w 1549"/>
              <a:gd name="T3" fmla="*/ 592 h 1017"/>
              <a:gd name="T4" fmla="*/ 782 w 1549"/>
              <a:gd name="T5" fmla="*/ 53 h 1017"/>
              <a:gd name="T6" fmla="*/ 150 w 1549"/>
              <a:gd name="T7" fmla="*/ 329 h 1017"/>
              <a:gd name="T8" fmla="*/ 477 w 1549"/>
              <a:gd name="T9" fmla="*/ 1017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9" h="1017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7">
            <a:extLst>
              <a:ext uri="{FF2B5EF4-FFF2-40B4-BE49-F238E27FC236}">
                <a16:creationId xmlns:a16="http://schemas.microsoft.com/office/drawing/2014/main" id="{A88B2AAA-B805-498E-A9E6-98B88585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1351" y="1780905"/>
            <a:ext cx="8035925" cy="5083516"/>
          </a:xfrm>
          <a:custGeom>
            <a:avLst/>
            <a:gdLst>
              <a:gd name="T0" fmla="*/ 1302 w 1688"/>
              <a:gd name="T1" fmla="*/ 1066 h 1066"/>
              <a:gd name="T2" fmla="*/ 1613 w 1688"/>
              <a:gd name="T3" fmla="*/ 850 h 1066"/>
              <a:gd name="T4" fmla="*/ 1517 w 1688"/>
              <a:gd name="T5" fmla="*/ 471 h 1066"/>
              <a:gd name="T6" fmla="*/ 798 w 1688"/>
              <a:gd name="T7" fmla="*/ 28 h 1066"/>
              <a:gd name="T8" fmla="*/ 181 w 1688"/>
              <a:gd name="T9" fmla="*/ 333 h 1066"/>
              <a:gd name="T10" fmla="*/ 420 w 1688"/>
              <a:gd name="T11" fmla="*/ 1066 h 10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88" h="1066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8">
            <a:extLst>
              <a:ext uri="{FF2B5EF4-FFF2-40B4-BE49-F238E27FC236}">
                <a16:creationId xmlns:a16="http://schemas.microsoft.com/office/drawing/2014/main" id="{9B8051E0-19D7-43E1-BFD9-E6DBFEB3A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542347"/>
            <a:ext cx="10334625" cy="6322075"/>
          </a:xfrm>
          <a:custGeom>
            <a:avLst/>
            <a:gdLst>
              <a:gd name="T0" fmla="*/ 1873 w 2171"/>
              <a:gd name="T1" fmla="*/ 1326 h 1326"/>
              <a:gd name="T2" fmla="*/ 1609 w 2171"/>
              <a:gd name="T3" fmla="*/ 473 h 1326"/>
              <a:gd name="T4" fmla="*/ 880 w 2171"/>
              <a:gd name="T5" fmla="*/ 63 h 1326"/>
              <a:gd name="T6" fmla="*/ 0 w 2171"/>
              <a:gd name="T7" fmla="*/ 42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71" h="1326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9">
            <a:extLst>
              <a:ext uri="{FF2B5EF4-FFF2-40B4-BE49-F238E27FC236}">
                <a16:creationId xmlns:a16="http://schemas.microsoft.com/office/drawing/2014/main" id="{4EDB2B02-86A2-46F5-A4BE-B7D9B1041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6178751"/>
            <a:ext cx="504825" cy="681527"/>
          </a:xfrm>
          <a:custGeom>
            <a:avLst/>
            <a:gdLst>
              <a:gd name="T0" fmla="*/ 0 w 106"/>
              <a:gd name="T1" fmla="*/ 0 h 143"/>
              <a:gd name="T2" fmla="*/ 106 w 106"/>
              <a:gd name="T3" fmla="*/ 143 h 143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06" h="143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w="4763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10">
            <a:extLst>
              <a:ext uri="{FF2B5EF4-FFF2-40B4-BE49-F238E27FC236}">
                <a16:creationId xmlns:a16="http://schemas.microsoft.com/office/drawing/2014/main" id="{43954639-FB5D-41F4-9560-6F6DFE778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59376"/>
            <a:ext cx="11091863" cy="6923796"/>
          </a:xfrm>
          <a:custGeom>
            <a:avLst/>
            <a:gdLst>
              <a:gd name="T0" fmla="*/ 2046 w 2330"/>
              <a:gd name="T1" fmla="*/ 1452 h 1452"/>
              <a:gd name="T2" fmla="*/ 1813 w 2330"/>
              <a:gd name="T3" fmla="*/ 601 h 1452"/>
              <a:gd name="T4" fmla="*/ 956 w 2330"/>
              <a:gd name="T5" fmla="*/ 97 h 1452"/>
              <a:gd name="T6" fmla="*/ 0 w 2330"/>
              <a:gd name="T7" fmla="*/ 366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30" h="1452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12">
            <a:extLst>
              <a:ext uri="{FF2B5EF4-FFF2-40B4-BE49-F238E27FC236}">
                <a16:creationId xmlns:a16="http://schemas.microsoft.com/office/drawing/2014/main" id="{E898931C-0323-41FA-A036-20F818B1F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1057275" cy="614491"/>
          </a:xfrm>
          <a:custGeom>
            <a:avLst/>
            <a:gdLst>
              <a:gd name="T0" fmla="*/ 222 w 222"/>
              <a:gd name="T1" fmla="*/ 0 h 129"/>
              <a:gd name="T2" fmla="*/ 0 w 222"/>
              <a:gd name="T3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22" h="129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14">
            <a:extLst>
              <a:ext uri="{FF2B5EF4-FFF2-40B4-BE49-F238E27FC236}">
                <a16:creationId xmlns:a16="http://schemas.microsoft.com/office/drawing/2014/main" id="{89AFE9DD-0792-4B98-B4EB-97ACA17E6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01" y="-6705"/>
            <a:ext cx="595313" cy="352734"/>
          </a:xfrm>
          <a:custGeom>
            <a:avLst/>
            <a:gdLst>
              <a:gd name="T0" fmla="*/ 125 w 125"/>
              <a:gd name="T1" fmla="*/ 0 h 74"/>
              <a:gd name="T2" fmla="*/ 0 w 125"/>
              <a:gd name="T3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25" h="74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16">
            <a:extLst>
              <a:ext uri="{FF2B5EF4-FFF2-40B4-BE49-F238E27FC236}">
                <a16:creationId xmlns:a16="http://schemas.microsoft.com/office/drawing/2014/main" id="{3981F5C4-9AE1-404E-AF44-A4E6DB374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061" y="-1916"/>
            <a:ext cx="357188" cy="213875"/>
          </a:xfrm>
          <a:custGeom>
            <a:avLst/>
            <a:gdLst>
              <a:gd name="T0" fmla="*/ 75 w 75"/>
              <a:gd name="T1" fmla="*/ 0 h 45"/>
              <a:gd name="T2" fmla="*/ 0 w 75"/>
              <a:gd name="T3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5" h="4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w="12700" cap="flat">
            <a:solidFill>
              <a:schemeClr val="tx1">
                <a:alpha val="20000"/>
              </a:schemeClr>
            </a:solidFill>
            <a:prstDash val="dash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11">
            <a:extLst>
              <a:ext uri="{FF2B5EF4-FFF2-40B4-BE49-F238E27FC236}">
                <a16:creationId xmlns:a16="http://schemas.microsoft.com/office/drawing/2014/main" id="{763C1781-8726-4FAC-8C45-FF40376BE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26601" y="-1916"/>
            <a:ext cx="5788025" cy="6847184"/>
          </a:xfrm>
          <a:custGeom>
            <a:avLst/>
            <a:gdLst>
              <a:gd name="T0" fmla="*/ 1094 w 1216"/>
              <a:gd name="T1" fmla="*/ 1436 h 1436"/>
              <a:gd name="T2" fmla="*/ 709 w 1216"/>
              <a:gd name="T3" fmla="*/ 551 h 1436"/>
              <a:gd name="T4" fmla="*/ 0 w 1216"/>
              <a:gd name="T5" fmla="*/ 0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16" h="143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21">
            <a:extLst>
              <a:ext uri="{FF2B5EF4-FFF2-40B4-BE49-F238E27FC236}">
                <a16:creationId xmlns:a16="http://schemas.microsoft.com/office/drawing/2014/main" id="{301491B5-56C7-43DC-A3D9-861EECCA0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235014" y="2872"/>
            <a:ext cx="2951163" cy="2555325"/>
          </a:xfrm>
          <a:custGeom>
            <a:avLst/>
            <a:gdLst>
              <a:gd name="T0" fmla="*/ 620 w 620"/>
              <a:gd name="T1" fmla="*/ 536 h 536"/>
              <a:gd name="T2" fmla="*/ 0 w 620"/>
              <a:gd name="T3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20" h="536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B748B-2899-477C-A39C-1386C1442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6601" y="259144"/>
            <a:ext cx="6916029" cy="483432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br>
              <a:rPr lang="en-US" sz="3200" b="1" dirty="0"/>
            </a:br>
            <a:br>
              <a:rPr lang="en-US" sz="3200" b="1" dirty="0"/>
            </a:br>
            <a:r>
              <a:rPr lang="en-US" sz="4000" b="1" dirty="0">
                <a:solidFill>
                  <a:srgbClr val="0070C0"/>
                </a:solidFill>
              </a:rPr>
              <a:t>Credit Card Fraud Detection by Using Machine Learning and ANN</a:t>
            </a:r>
            <a:br>
              <a:rPr lang="en-US" sz="4000" b="1" dirty="0"/>
            </a:br>
            <a:br>
              <a:rPr lang="en-US" sz="4000" b="1" dirty="0"/>
            </a:br>
            <a:br>
              <a:rPr lang="en-US" sz="3200" b="1" dirty="0"/>
            </a:br>
            <a:r>
              <a:rPr lang="en-US" sz="3200" b="1" dirty="0">
                <a:solidFill>
                  <a:srgbClr val="00B0F0"/>
                </a:solidFill>
              </a:rPr>
              <a:t>             FITSUM DESALEGN</a:t>
            </a:r>
            <a:br>
              <a:rPr lang="en-US" sz="3200" b="1" dirty="0">
                <a:solidFill>
                  <a:srgbClr val="00B0F0"/>
                </a:solidFill>
                <a:effectLst/>
              </a:rPr>
            </a:br>
            <a:r>
              <a:rPr lang="en-US" sz="3200" dirty="0">
                <a:solidFill>
                  <a:srgbClr val="00B0F0"/>
                </a:solidFill>
              </a:rPr>
              <a:t>  </a:t>
            </a:r>
            <a:r>
              <a:rPr lang="en-US" sz="3200" b="1" dirty="0">
                <a:solidFill>
                  <a:srgbClr val="00B0F0"/>
                </a:solidFill>
              </a:rPr>
              <a:t>                   f72@umbc.edu</a:t>
            </a:r>
            <a:br>
              <a:rPr lang="en-US" sz="3200" b="1" dirty="0">
                <a:solidFill>
                  <a:srgbClr val="00B0F0"/>
                </a:solidFill>
              </a:rPr>
            </a:br>
            <a:r>
              <a:rPr lang="en-US" sz="3200" b="1" dirty="0">
                <a:solidFill>
                  <a:srgbClr val="00B0F0"/>
                </a:solidFill>
              </a:rPr>
              <a:t>https://github.com/fitsum99/UMBC-Data606.git</a:t>
            </a:r>
            <a:br>
              <a:rPr lang="en-US" sz="3200" b="1" dirty="0">
                <a:solidFill>
                  <a:srgbClr val="00B0F0"/>
                </a:solidFill>
                <a:effectLst/>
              </a:rPr>
            </a:br>
            <a:endParaRPr lang="en-US" sz="3200" dirty="0">
              <a:solidFill>
                <a:srgbClr val="00B0F0"/>
              </a:solidFill>
            </a:endParaRPr>
          </a:p>
        </p:txBody>
      </p:sp>
      <p:sp>
        <p:nvSpPr>
          <p:cNvPr id="97" name="Freeform 22">
            <a:extLst>
              <a:ext uri="{FF2B5EF4-FFF2-40B4-BE49-F238E27FC236}">
                <a16:creationId xmlns:a16="http://schemas.microsoft.com/office/drawing/2014/main" id="{237E2353-22DF-46E0-A200-FB30F8F39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020826" y="-1916"/>
            <a:ext cx="2165350" cy="1358265"/>
          </a:xfrm>
          <a:custGeom>
            <a:avLst/>
            <a:gdLst>
              <a:gd name="T0" fmla="*/ 0 w 455"/>
              <a:gd name="T1" fmla="*/ 0 h 285"/>
              <a:gd name="T2" fmla="*/ 455 w 455"/>
              <a:gd name="T3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5" h="28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23">
            <a:extLst>
              <a:ext uri="{FF2B5EF4-FFF2-40B4-BE49-F238E27FC236}">
                <a16:creationId xmlns:a16="http://schemas.microsoft.com/office/drawing/2014/main" id="{DD6138DB-057B-45F7-A5F4-E7BFDA20D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90826" y="-1916"/>
            <a:ext cx="895350" cy="534687"/>
          </a:xfrm>
          <a:custGeom>
            <a:avLst/>
            <a:gdLst>
              <a:gd name="T0" fmla="*/ 0 w 188"/>
              <a:gd name="T1" fmla="*/ 0 h 112"/>
              <a:gd name="T2" fmla="*/ 188 w 188"/>
              <a:gd name="T3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8" h="112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w="9525" cap="flat">
            <a:solidFill>
              <a:schemeClr val="tx1">
                <a:alpha val="2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9A54AB1-B64F-4843-BFAB-81CB74E6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752078" y="2218040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pic>
        <p:nvPicPr>
          <p:cNvPr id="4" name="Picture 3" descr="A close up of a keyboard&#10;&#10;Description automatically generated">
            <a:extLst>
              <a:ext uri="{FF2B5EF4-FFF2-40B4-BE49-F238E27FC236}">
                <a16:creationId xmlns:a16="http://schemas.microsoft.com/office/drawing/2014/main" id="{37E049A6-1C3C-48DE-B033-309035FFC6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421" b="1"/>
          <a:stretch/>
        </p:blipFill>
        <p:spPr>
          <a:xfrm>
            <a:off x="921910" y="842411"/>
            <a:ext cx="5023122" cy="4965897"/>
          </a:xfrm>
          <a:custGeom>
            <a:avLst/>
            <a:gdLst/>
            <a:ahLst/>
            <a:cxnLst/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</p:spPr>
      </p:pic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A28FB7DE-EEE5-4304-AC24-72CC2D69CE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2713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449">
        <p159:morph option="byObject"/>
      </p:transition>
    </mc:Choice>
    <mc:Fallback>
      <p:transition spd="slow" advTm="214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4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F16AFAA-3772-4E8A-9DC0-8D5AC4AE8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003" y="346430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Introduction and literature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AC64F4-9549-4979-BCBD-AB33E16FC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9710" y="2583150"/>
            <a:ext cx="6575098" cy="4039934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b="1" dirty="0"/>
              <a:t>Fraud is one of the major ethical issues in the credit card industry.</a:t>
            </a:r>
          </a:p>
          <a:p>
            <a:r>
              <a:rPr lang="en-US" sz="2400" b="1" dirty="0"/>
              <a:t>Saving people income from any fraudulent activity is one of the most important things in the present day.</a:t>
            </a:r>
          </a:p>
          <a:p>
            <a:r>
              <a:rPr lang="en-US" sz="2400" b="1" dirty="0"/>
              <a:t>This model detecting whether the transaction is fraud or not that can help in saving a vast amount of money and security. </a:t>
            </a:r>
          </a:p>
          <a:p>
            <a:r>
              <a:rPr lang="en-US" sz="2400" b="1" dirty="0"/>
              <a:t>The project will be a chance for me to perform and apply data mining analysis on real-world credit cards datasets.</a:t>
            </a:r>
            <a:endParaRPr lang="en-US" sz="2400" b="1" dirty="0">
              <a:effectLst/>
            </a:endParaRPr>
          </a:p>
          <a:p>
            <a:endParaRPr lang="en-US" sz="2400" b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3C76354-5DEE-49F5-9C53-24959EC2DE1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r="10040"/>
          <a:stretch/>
        </p:blipFill>
        <p:spPr>
          <a:xfrm>
            <a:off x="7291194" y="2466457"/>
            <a:ext cx="4802404" cy="35633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DEB3EB-CE47-4FF3-A9E8-8EAD1AB74E1B}"/>
              </a:ext>
            </a:extLst>
          </p:cNvPr>
          <p:cNvSpPr txBox="1"/>
          <p:nvPr/>
        </p:nvSpPr>
        <p:spPr>
          <a:xfrm>
            <a:off x="8584636" y="5855693"/>
            <a:ext cx="231666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://journalistsresource.org/tip-sheets/accounting-journalists-financial-statement-compan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>
              <a:solidFill>
                <a:srgbClr val="FFFFFF"/>
              </a:solidFill>
            </a:endParaRP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B6624F35-C87C-4D4B-AD47-4ECEC7BCA0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30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17"/>
    </mc:Choice>
    <mc:Fallback>
      <p:transition spd="slow" advTm="416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3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646CCA1-0ED0-43DE-B03C-FCBBDAA25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Objective 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6EABC-60DC-40F4-B9A1-B7C7C63AD7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4055" y="2494450"/>
            <a:ext cx="5449053" cy="356315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2400" b="1" dirty="0"/>
              <a:t>Find  out how to execute machine learning and AI-based on financial datasets.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sz="2400" b="1" dirty="0"/>
              <a:t> Analyze the best accuracy result before the transaction is approved.</a:t>
            </a:r>
          </a:p>
          <a:p>
            <a:pPr marL="228600"/>
            <a:endParaRPr lang="en-US" sz="2400" b="1" dirty="0"/>
          </a:p>
        </p:txBody>
      </p:sp>
      <p:pic>
        <p:nvPicPr>
          <p:cNvPr id="6" name="Picture Placeholder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4C08EE41-19F9-4F1F-876C-060D212F016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l="18971" r="6904" b="-1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EA7E99C0-C60C-406F-B472-07F4102238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47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62"/>
    </mc:Choice>
    <mc:Fallback>
      <p:transition spd="slow" advTm="23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EDCDDA-2D09-4E0E-8B49-DAA1A96610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8506" y="800392"/>
            <a:ext cx="10264697" cy="121210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br>
              <a:rPr lang="en-US" sz="4000" b="1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40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Data Sources</a:t>
            </a:r>
            <a:endParaRPr lang="en-US" sz="40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FE3EF7-4561-4B66-BC0B-E915E16454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0650" y="2542752"/>
            <a:ext cx="10591800" cy="4124748"/>
          </a:xfrm>
        </p:spPr>
        <p:txBody>
          <a:bodyPr vert="horz" lIns="91440" tIns="45720" rIns="91440" bIns="45720" rtlCol="0" anchor="ctr">
            <a:no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 dirty="0"/>
              <a:t>The data gathered for this project was collected from the Kaggle web site, which was saved in CSV format.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b="1" dirty="0"/>
              <a:t> (</a:t>
            </a:r>
            <a:r>
              <a:rPr lang="en-US" b="1" u="sng" dirty="0">
                <a:hlinkClick r:id="rId4"/>
              </a:rPr>
              <a:t>https://www.kaggle.com/mlg-ulb/creditcardfraud</a:t>
            </a:r>
            <a:r>
              <a:rPr lang="en-US" b="1" dirty="0"/>
              <a:t>).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The aim is to discover the false request from the total (284,807) transactions.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The datasets are exceptionally unequal, the positive category (fraud) represent zero.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This data contains only numerical input variables that area unit the results of principle component analysis transformation. 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There is no any missing value in the dataset.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b="1" dirty="0"/>
              <a:t>Also the CSV data contain 28V row and 284808 columns.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algn="l"/>
            <a:r>
              <a:rPr lang="en-US" b="1" dirty="0"/>
              <a:t> </a:t>
            </a:r>
            <a:endParaRPr lang="en-US" b="1" dirty="0">
              <a:effectLst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A499047F-B112-49B1-ABE0-500E7E93A6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1150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331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980"/>
    </mc:Choice>
    <mc:Fallback>
      <p:transition spd="slow" advTm="62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1FEBD-FBAC-484B-9060-B17418ABA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152400"/>
            <a:ext cx="4781550" cy="7620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  <a:highlight>
                  <a:srgbClr val="000080"/>
                </a:highlight>
              </a:rPr>
              <a:t>Methodology </a:t>
            </a:r>
          </a:p>
        </p:txBody>
      </p:sp>
      <p:pic>
        <p:nvPicPr>
          <p:cNvPr id="6" name="Content Placeholder 5" descr="A screenshot of a sign&#10;&#10;Description automatically generated">
            <a:extLst>
              <a:ext uri="{FF2B5EF4-FFF2-40B4-BE49-F238E27FC236}">
                <a16:creationId xmlns:a16="http://schemas.microsoft.com/office/drawing/2014/main" id="{742D67E4-E35C-481E-93A3-CAEDA6897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381750" y="1485900"/>
            <a:ext cx="5810250" cy="53721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9F2BC-6070-4764-AEB9-1FB7139F21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810250" cy="4648200"/>
          </a:xfrm>
        </p:spPr>
        <p:txBody>
          <a:bodyPr>
            <a:normAutofit/>
          </a:bodyPr>
          <a:lstStyle/>
          <a:p>
            <a:pPr marL="342900" lvl="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prstClr val="black"/>
                </a:solidFill>
              </a:rPr>
              <a:t>To fulfil the goal I have implemented the following methods for the project. </a:t>
            </a:r>
          </a:p>
          <a:p>
            <a:pPr marL="342900" lvl="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prstClr val="black"/>
                </a:solidFill>
              </a:rPr>
              <a:t> I proposed some detection technique to avoid the frauds is the artificial neural network, Logistic regression and Random Forest.</a:t>
            </a:r>
          </a:p>
          <a:p>
            <a:pPr marL="342900" lvl="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prstClr val="black"/>
                </a:solidFill>
              </a:rPr>
              <a:t> Here is the deal with an unbalanced dataset and the system will tell about the fraudulent over nonfraudulent transactions.</a:t>
            </a:r>
          </a:p>
          <a:p>
            <a:pPr marL="342900" lvl="0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prstClr val="black"/>
                </a:solidFill>
              </a:rPr>
              <a:t> It gives better performance to detect the fraud</a:t>
            </a: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2CA1976-2BCF-4A66-9B5D-2BB5D7CFB8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10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326"/>
    </mc:Choice>
    <mc:Fallback>
      <p:transition spd="slow" advTm="43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D9CAF-B7AD-42BB-96EF-F3D67C360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…???</a:t>
            </a:r>
            <a:br>
              <a:rPr lang="en-US" b="1" dirty="0"/>
            </a:br>
            <a:r>
              <a:rPr lang="en-US" b="1" dirty="0"/>
              <a:t>f72@umbc.edu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ABB768-BA6F-445E-BF01-F571BF7ACE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5400" dirty="0">
                <a:solidFill>
                  <a:prstClr val="black"/>
                </a:solidFill>
                <a:highlight>
                  <a:srgbClr val="008000"/>
                </a:highlight>
                <a:latin typeface="Calibri Light" panose="020F0302020204030204"/>
                <a:ea typeface="+mj-ea"/>
                <a:cs typeface="+mj-cs"/>
              </a:rPr>
              <a:t>Thank you for your attention!!!</a:t>
            </a:r>
            <a:endParaRPr lang="en-US" dirty="0">
              <a:highlight>
                <a:srgbClr val="008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339657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960</TotalTime>
  <Words>275</Words>
  <Application>Microsoft Office PowerPoint</Application>
  <PresentationFormat>Widescreen</PresentationFormat>
  <Paragraphs>31</Paragraphs>
  <Slides>6</Slides>
  <Notes>1</Notes>
  <HiddenSlides>1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Rockwell</vt:lpstr>
      <vt:lpstr>Wingdings</vt:lpstr>
      <vt:lpstr>Office Theme</vt:lpstr>
      <vt:lpstr>  Credit Card Fraud Detection by Using Machine Learning and ANN                FITSUM DESALEGN                      f72@umbc.edu https://github.com/fitsum99/UMBC-Data606.git </vt:lpstr>
      <vt:lpstr>Introduction and literature </vt:lpstr>
      <vt:lpstr>Objective  </vt:lpstr>
      <vt:lpstr> Data Sources</vt:lpstr>
      <vt:lpstr>Methodology </vt:lpstr>
      <vt:lpstr>…??? f72@umbc.edu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Fraud Detection by Machine Learning and ANN                FITSUM DESALEGN                      f72@umbc.edu https://github.com/fitsum99/UMBC-Data606.git</dc:title>
  <dc:creator>adsfbfv qwedfgbxnc</dc:creator>
  <cp:lastModifiedBy>adsfbfv qwedfgbxnc</cp:lastModifiedBy>
  <cp:revision>10</cp:revision>
  <dcterms:created xsi:type="dcterms:W3CDTF">2020-06-10T02:27:46Z</dcterms:created>
  <dcterms:modified xsi:type="dcterms:W3CDTF">2020-06-10T18:27:47Z</dcterms:modified>
</cp:coreProperties>
</file>